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75" r:id="rId4"/>
    <p:sldId id="260" r:id="rId5"/>
    <p:sldId id="276" r:id="rId6"/>
    <p:sldId id="277" r:id="rId7"/>
    <p:sldId id="278" r:id="rId8"/>
    <p:sldId id="283" r:id="rId9"/>
    <p:sldId id="279" r:id="rId10"/>
    <p:sldId id="284" r:id="rId11"/>
    <p:sldId id="287" r:id="rId12"/>
    <p:sldId id="281" r:id="rId13"/>
    <p:sldId id="286" r:id="rId14"/>
    <p:sldId id="285" r:id="rId15"/>
    <p:sldId id="28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5/23/2025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16606-7903-6B72-B757-89F93977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E525-B113-1234-C319-7877EE35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4E362-6421-DF46-37D5-D3F3BCA3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DD3E5-EBD9-CA7C-4236-0148CD53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12" y="811366"/>
            <a:ext cx="7278775" cy="52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3F2B-FBB6-228F-4DA3-DDE9E667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BABE-8DAA-8C33-6FE7-F3AB81C2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61F81-BF57-38C8-198C-ECCFE867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9FD60-A82E-2EB8-B8B3-27DEA142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204" y="860415"/>
            <a:ext cx="6313592" cy="53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860D6-0F15-6832-9940-6D02A1D8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A08F-3265-68C9-AECF-BEC64F1A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565D7-7547-987D-8497-F2648BF6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0864F61-AC8F-C77D-9BE7-72A77A2D6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DCACCE0-8D59-1135-CDBD-35E47A813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31F8350F-9225-2CD5-241C-4D2EC2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831992"/>
            <a:ext cx="8818023" cy="51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1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CA41E-9B6D-6040-F268-4AE3E406E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3198-64E8-88DB-72EC-DF801F9D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352B-DD85-4F2D-9B4B-B205A6C7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7A20E-52D3-477F-634A-309F03E2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195"/>
            <a:ext cx="12192000" cy="386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B88D-9705-B3C5-A577-7D1E0877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AAEA-D4CC-E313-842D-ED418FCE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3040-806D-1256-F696-50579F0B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A diagram of a company&#10;&#10;AI-generated content may be incorrect.">
            <a:extLst>
              <a:ext uri="{FF2B5EF4-FFF2-40B4-BE49-F238E27FC236}">
                <a16:creationId xmlns:a16="http://schemas.microsoft.com/office/drawing/2014/main" id="{E9941605-7F0A-B2E9-DB27-4DB3DA1D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476"/>
            <a:ext cx="12192000" cy="57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71679-440C-0B3F-BA58-8CD7EF19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F638-7148-978F-0238-2899C321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E5D19-E1F8-04DD-DB41-D40BA9B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F88528-5D36-73CA-9B37-83B0A2D91387}"/>
              </a:ext>
            </a:extLst>
          </p:cNvPr>
          <p:cNvGrpSpPr/>
          <p:nvPr/>
        </p:nvGrpSpPr>
        <p:grpSpPr>
          <a:xfrm>
            <a:off x="1612486" y="1247669"/>
            <a:ext cx="8967029" cy="4104901"/>
            <a:chOff x="1612194" y="1782581"/>
            <a:chExt cx="8967029" cy="410490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5D1A8FB-ECD9-97A8-9A8C-0ECF997F1AE2}"/>
                </a:ext>
              </a:extLst>
            </p:cNvPr>
            <p:cNvCxnSpPr/>
            <p:nvPr/>
          </p:nvCxnSpPr>
          <p:spPr>
            <a:xfrm>
              <a:off x="2867674" y="365547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ACA78B-C0CD-2D92-3A6D-AAE41EA752CA}"/>
                </a:ext>
              </a:extLst>
            </p:cNvPr>
            <p:cNvGrpSpPr/>
            <p:nvPr/>
          </p:nvGrpSpPr>
          <p:grpSpPr>
            <a:xfrm>
              <a:off x="2656579" y="3549923"/>
              <a:ext cx="211094" cy="211094"/>
              <a:chOff x="1677812" y="4248152"/>
              <a:chExt cx="211094" cy="21109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79BEA23-5A1F-3A28-B3CE-2FAB985ADCD2}"/>
                  </a:ext>
                </a:extLst>
              </p:cNvPr>
              <p:cNvSpPr/>
              <p:nvPr/>
            </p:nvSpPr>
            <p:spPr>
              <a:xfrm>
                <a:off x="1677812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01948A-94A1-6BBF-FDF1-7726E93986AF}"/>
                  </a:ext>
                </a:extLst>
              </p:cNvPr>
              <p:cNvSpPr/>
              <p:nvPr/>
            </p:nvSpPr>
            <p:spPr>
              <a:xfrm>
                <a:off x="1708100" y="4278440"/>
                <a:ext cx="150518" cy="150518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ABCC7-16BA-E456-CB52-3F4C11B6D3C0}"/>
                </a:ext>
              </a:extLst>
            </p:cNvPr>
            <p:cNvCxnSpPr/>
            <p:nvPr/>
          </p:nvCxnSpPr>
          <p:spPr>
            <a:xfrm>
              <a:off x="5015393" y="365547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29159B-A264-157C-9380-03D800F5AD31}"/>
                </a:ext>
              </a:extLst>
            </p:cNvPr>
            <p:cNvGrpSpPr/>
            <p:nvPr/>
          </p:nvGrpSpPr>
          <p:grpSpPr>
            <a:xfrm>
              <a:off x="4834586" y="3549923"/>
              <a:ext cx="211094" cy="211094"/>
              <a:chOff x="3855819" y="4248152"/>
              <a:chExt cx="211094" cy="21109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C2B8EE5-2346-A3C9-4652-516090FDDD48}"/>
                  </a:ext>
                </a:extLst>
              </p:cNvPr>
              <p:cNvSpPr/>
              <p:nvPr/>
            </p:nvSpPr>
            <p:spPr>
              <a:xfrm>
                <a:off x="385581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402A03B-7441-6B91-579B-318E516989A5}"/>
                  </a:ext>
                </a:extLst>
              </p:cNvPr>
              <p:cNvSpPr/>
              <p:nvPr/>
            </p:nvSpPr>
            <p:spPr>
              <a:xfrm>
                <a:off x="3886107" y="4278440"/>
                <a:ext cx="150518" cy="150518"/>
              </a:xfrm>
              <a:prstGeom prst="ellipse">
                <a:avLst/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415360-B8C0-309C-45FF-82D3A4D4CA19}"/>
                </a:ext>
              </a:extLst>
            </p:cNvPr>
            <p:cNvGrpSpPr/>
            <p:nvPr/>
          </p:nvGrpSpPr>
          <p:grpSpPr>
            <a:xfrm>
              <a:off x="6952017" y="3549923"/>
              <a:ext cx="211094" cy="211094"/>
              <a:chOff x="5973250" y="4248152"/>
              <a:chExt cx="211094" cy="21109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D00D04-57A0-6D3A-AE5F-FBD3687180C7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55CEC1C-5AEE-D499-795F-1F03FB368262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097632-F31B-C403-8FE3-E6DF8D428973}"/>
                </a:ext>
              </a:extLst>
            </p:cNvPr>
            <p:cNvGrpSpPr/>
            <p:nvPr/>
          </p:nvGrpSpPr>
          <p:grpSpPr>
            <a:xfrm>
              <a:off x="1612194" y="3927634"/>
              <a:ext cx="2289049" cy="1678086"/>
              <a:chOff x="1514240" y="4816886"/>
              <a:chExt cx="2289049" cy="16780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3F579D-2A69-39F8-C134-D3799AC82D19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1st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6A4ED1-15AB-6082-7F9B-B4FBCCDBC37C}"/>
                  </a:ext>
                </a:extLst>
              </p:cNvPr>
              <p:cNvSpPr txBox="1"/>
              <p:nvPr/>
            </p:nvSpPr>
            <p:spPr>
              <a:xfrm>
                <a:off x="1733898" y="5294643"/>
                <a:ext cx="1849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quy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hệ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thống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phần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mềm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B79ECC-945F-3949-5992-A0BF1B7C5D7D}"/>
                </a:ext>
              </a:extLst>
            </p:cNvPr>
            <p:cNvGrpSpPr/>
            <p:nvPr/>
          </p:nvGrpSpPr>
          <p:grpSpPr>
            <a:xfrm>
              <a:off x="3801104" y="3927634"/>
              <a:ext cx="2289049" cy="1959848"/>
              <a:chOff x="1514240" y="4816886"/>
              <a:chExt cx="2289049" cy="195984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141C9F-4268-0BF3-2013-BE2C573E2CA0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52C9BD"/>
                    </a:solidFill>
                    <a:latin typeface="Tw Cen MT" panose="020B0602020104020603" pitchFamily="34" charset="0"/>
                  </a:rPr>
                  <a:t>2nd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40E444-55B6-EFCB-DB89-9B9C63809168}"/>
                  </a:ext>
                </a:extLst>
              </p:cNvPr>
              <p:cNvSpPr txBox="1"/>
              <p:nvPr/>
            </p:nvSpPr>
            <p:spPr>
              <a:xfrm>
                <a:off x="1637530" y="5299406"/>
                <a:ext cx="19692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vẽ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ý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nghĩa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ký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hiệu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trong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biểu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đồ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trong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quá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EFEE31-3A84-53D5-77C5-40F9366EBFF0}"/>
                </a:ext>
              </a:extLst>
            </p:cNvPr>
            <p:cNvGrpSpPr/>
            <p:nvPr/>
          </p:nvGrpSpPr>
          <p:grpSpPr>
            <a:xfrm>
              <a:off x="5930243" y="3927634"/>
              <a:ext cx="2289049" cy="1946162"/>
              <a:chOff x="1514240" y="4816886"/>
              <a:chExt cx="2289049" cy="19461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84016A-FDA8-6201-A18F-DB55A1102F35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C630"/>
                    </a:solidFill>
                    <a:latin typeface="Tw Cen MT" panose="020B0602020104020603" pitchFamily="34" charset="0"/>
                  </a:rPr>
                  <a:t>3rd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56C52C-DB69-D805-F499-19A9C7728037}"/>
                  </a:ext>
                </a:extLst>
              </p:cNvPr>
              <p:cNvSpPr txBox="1"/>
              <p:nvPr/>
            </p:nvSpPr>
            <p:spPr>
              <a:xfrm>
                <a:off x="1733898" y="5285720"/>
                <a:ext cx="18497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yêu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cầu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về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tài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liệu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đầu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ra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quá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869338-0A1F-7551-CBB4-01FABDD9ABBB}"/>
                </a:ext>
              </a:extLst>
            </p:cNvPr>
            <p:cNvGrpSpPr/>
            <p:nvPr/>
          </p:nvGrpSpPr>
          <p:grpSpPr>
            <a:xfrm>
              <a:off x="2118877" y="1788131"/>
              <a:ext cx="1275682" cy="1275682"/>
              <a:chOff x="3063120" y="1755914"/>
              <a:chExt cx="1275682" cy="1275682"/>
            </a:xfrm>
          </p:grpSpPr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8A863DF7-D3A4-18BB-6E78-A973E647B33E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C26873-406C-6C21-ED0C-E743D192D296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70947E9-2D7A-243C-4EC0-30BAD0C80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062DE3-F181-CD52-D19C-AC8833F045E0}"/>
                </a:ext>
              </a:extLst>
            </p:cNvPr>
            <p:cNvGrpSpPr/>
            <p:nvPr/>
          </p:nvGrpSpPr>
          <p:grpSpPr>
            <a:xfrm>
              <a:off x="4298197" y="1788131"/>
              <a:ext cx="1275682" cy="1275682"/>
              <a:chOff x="5242440" y="1755914"/>
              <a:chExt cx="1275682" cy="1275682"/>
            </a:xfrm>
          </p:grpSpPr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id="{BCD723C5-FE41-04CE-593E-D8F1F40508F5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DFC0AA-E5B9-34FC-CB18-CC064CB270EB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718B683-E21D-E114-9CFA-99744B530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4DF842-7E25-9E5F-12CD-FB2408D1E867}"/>
                </a:ext>
              </a:extLst>
            </p:cNvPr>
            <p:cNvGrpSpPr/>
            <p:nvPr/>
          </p:nvGrpSpPr>
          <p:grpSpPr>
            <a:xfrm>
              <a:off x="6408938" y="1788131"/>
              <a:ext cx="1275682" cy="1275682"/>
              <a:chOff x="7353181" y="1755914"/>
              <a:chExt cx="1275682" cy="1275682"/>
            </a:xfrm>
          </p:grpSpPr>
          <p:sp>
            <p:nvSpPr>
              <p:cNvPr id="35" name="Teardrop 34">
                <a:extLst>
                  <a:ext uri="{FF2B5EF4-FFF2-40B4-BE49-F238E27FC236}">
                    <a16:creationId xmlns:a16="http://schemas.microsoft.com/office/drawing/2014/main" id="{E0B2A193-227C-7E17-6226-2B7860BEC67A}"/>
                  </a:ext>
                </a:extLst>
              </p:cNvPr>
              <p:cNvSpPr/>
              <p:nvPr/>
            </p:nvSpPr>
            <p:spPr>
              <a:xfrm rot="8100000">
                <a:off x="7353181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226769A-5EA7-1956-B523-71D2804B4CDC}"/>
                  </a:ext>
                </a:extLst>
              </p:cNvPr>
              <p:cNvSpPr/>
              <p:nvPr/>
            </p:nvSpPr>
            <p:spPr>
              <a:xfrm>
                <a:off x="7547530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F09A356-3239-4B04-DCA4-8B1A6933B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666" y="2048456"/>
                <a:ext cx="684562" cy="684560"/>
              </a:xfrm>
              <a:prstGeom prst="rect">
                <a:avLst/>
              </a:prstGeom>
            </p:spPr>
          </p:pic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0DF754-4203-DAD4-2AA6-DC60436C7130}"/>
                </a:ext>
              </a:extLst>
            </p:cNvPr>
            <p:cNvCxnSpPr/>
            <p:nvPr/>
          </p:nvCxnSpPr>
          <p:spPr>
            <a:xfrm>
              <a:off x="7135696" y="364992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0EEA6C-2859-8418-37D0-667B198F33C4}"/>
                </a:ext>
              </a:extLst>
            </p:cNvPr>
            <p:cNvGrpSpPr/>
            <p:nvPr/>
          </p:nvGrpSpPr>
          <p:grpSpPr>
            <a:xfrm>
              <a:off x="9072320" y="3544373"/>
              <a:ext cx="211094" cy="211094"/>
              <a:chOff x="5973250" y="4248152"/>
              <a:chExt cx="211094" cy="21109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E5B9A50-8840-1B2A-FDCD-7544BDC3D51C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FF23155-4921-4D7A-3E2F-38169458689B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3F433F2-AD80-7931-CD07-44DFBB955F83}"/>
                </a:ext>
              </a:extLst>
            </p:cNvPr>
            <p:cNvGrpSpPr/>
            <p:nvPr/>
          </p:nvGrpSpPr>
          <p:grpSpPr>
            <a:xfrm>
              <a:off x="7819725" y="3922084"/>
              <a:ext cx="2759498" cy="1946162"/>
              <a:chOff x="1514240" y="4816886"/>
              <a:chExt cx="2289049" cy="194616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96D73A-6F25-2BE0-B870-68E4F2480C5A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B0F0"/>
                    </a:solidFill>
                    <a:latin typeface="Tw Cen MT" panose="020B0602020104020603" pitchFamily="34" charset="0"/>
                  </a:rPr>
                  <a:t>4th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B92898-49C3-ECF5-7D5B-F43056BA9309}"/>
                  </a:ext>
                </a:extLst>
              </p:cNvPr>
              <p:cNvSpPr txBox="1"/>
              <p:nvPr/>
            </p:nvSpPr>
            <p:spPr>
              <a:xfrm>
                <a:off x="1733898" y="5285720"/>
                <a:ext cx="18497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Sử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dụng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một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số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phần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mềm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công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cụ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hỗ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trợ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Draw.io, Mermaid,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PlantUML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,…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3F94BD-F8DA-41A3-F96A-EF80C2067AAF}"/>
                </a:ext>
              </a:extLst>
            </p:cNvPr>
            <p:cNvGrpSpPr/>
            <p:nvPr/>
          </p:nvGrpSpPr>
          <p:grpSpPr>
            <a:xfrm>
              <a:off x="8529241" y="1782581"/>
              <a:ext cx="1275682" cy="1275682"/>
              <a:chOff x="7049627" y="1782581"/>
              <a:chExt cx="1275682" cy="127568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A955717-6181-1E0A-3A54-1005952866C2}"/>
                  </a:ext>
                </a:extLst>
              </p:cNvPr>
              <p:cNvGrpSpPr/>
              <p:nvPr/>
            </p:nvGrpSpPr>
            <p:grpSpPr>
              <a:xfrm>
                <a:off x="7049627" y="1782581"/>
                <a:ext cx="1275682" cy="1275682"/>
                <a:chOff x="7353181" y="1755914"/>
                <a:chExt cx="1275682" cy="1275682"/>
              </a:xfrm>
            </p:grpSpPr>
            <p:sp>
              <p:nvSpPr>
                <p:cNvPr id="48" name="Teardrop 47">
                  <a:extLst>
                    <a:ext uri="{FF2B5EF4-FFF2-40B4-BE49-F238E27FC236}">
                      <a16:creationId xmlns:a16="http://schemas.microsoft.com/office/drawing/2014/main" id="{88F181E5-2757-20A4-FF58-907564061BB4}"/>
                    </a:ext>
                  </a:extLst>
                </p:cNvPr>
                <p:cNvSpPr/>
                <p:nvPr/>
              </p:nvSpPr>
              <p:spPr>
                <a:xfrm rot="8100000">
                  <a:off x="7353181" y="1755914"/>
                  <a:ext cx="1275682" cy="1275682"/>
                </a:xfrm>
                <a:prstGeom prst="teardrop">
                  <a:avLst>
                    <a:gd name="adj" fmla="val 109962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64B69F2-095D-526E-34F2-B649CD4B9DE1}"/>
                    </a:ext>
                  </a:extLst>
                </p:cNvPr>
                <p:cNvSpPr/>
                <p:nvPr/>
              </p:nvSpPr>
              <p:spPr>
                <a:xfrm>
                  <a:off x="7547530" y="1948912"/>
                  <a:ext cx="889686" cy="889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184099-6562-7665-7428-6D42AF280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015" y="2067107"/>
                <a:ext cx="659146" cy="6591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1470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693202"/>
            <a:ext cx="8769877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2541994"/>
            <a:ext cx="7342482" cy="27075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Hệ</a:t>
            </a:r>
            <a:r>
              <a:rPr lang="en-US" sz="2800" b="0" dirty="0"/>
              <a:t> </a:t>
            </a:r>
            <a:r>
              <a:rPr lang="en-US" sz="2800" b="0" dirty="0" err="1"/>
              <a:t>thống</a:t>
            </a:r>
            <a:r>
              <a:rPr lang="en-US" sz="2800" b="0" dirty="0"/>
              <a:t> </a:t>
            </a:r>
            <a:r>
              <a:rPr lang="en-US" sz="2800" b="0" dirty="0" err="1"/>
              <a:t>quản</a:t>
            </a:r>
            <a:r>
              <a:rPr lang="en-US" sz="2800" b="0" dirty="0"/>
              <a:t> </a:t>
            </a:r>
            <a:r>
              <a:rPr lang="en-US" sz="2800" b="0" dirty="0" err="1"/>
              <a:t>lý</a:t>
            </a:r>
            <a:r>
              <a:rPr lang="en-US" sz="2800" b="0" dirty="0"/>
              <a:t> </a:t>
            </a:r>
            <a:r>
              <a:rPr lang="en-US" sz="2800" b="0" dirty="0" err="1"/>
              <a:t>ký</a:t>
            </a:r>
            <a:r>
              <a:rPr lang="en-US" sz="2800" b="0" dirty="0"/>
              <a:t> </a:t>
            </a:r>
            <a:r>
              <a:rPr lang="en-US" sz="2800" b="0" dirty="0" err="1"/>
              <a:t>túc</a:t>
            </a:r>
            <a:r>
              <a:rPr lang="en-US" sz="2800" b="0" dirty="0"/>
              <a:t> </a:t>
            </a:r>
            <a:r>
              <a:rPr lang="en-US" sz="2800" b="0" dirty="0" err="1"/>
              <a:t>xá</a:t>
            </a:r>
            <a:endParaRPr lang="en-US" sz="2800" b="0" dirty="0"/>
          </a:p>
          <a:p>
            <a:endParaRPr lang="en-US" sz="2800" b="0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GVHD: TS </a:t>
            </a:r>
            <a:r>
              <a:rPr lang="en-US" sz="2000" b="0" dirty="0" err="1"/>
              <a:t>Trần</a:t>
            </a:r>
            <a:r>
              <a:rPr lang="en-US" sz="2000" b="0" dirty="0"/>
              <a:t> Việt Trung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 err="1"/>
              <a:t>Nhóm</a:t>
            </a:r>
            <a:r>
              <a:rPr lang="en-US" sz="2000" b="0" dirty="0"/>
              <a:t> </a:t>
            </a:r>
            <a:r>
              <a:rPr lang="en-US" sz="2000" b="0" dirty="0" err="1"/>
              <a:t>thực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: 25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Thành </a:t>
            </a:r>
            <a:r>
              <a:rPr lang="en-US" sz="2000" b="0" dirty="0" err="1"/>
              <a:t>viên</a:t>
            </a:r>
            <a:r>
              <a:rPr lang="en-US" sz="2000" b="0" dirty="0"/>
              <a:t>: Lê Tiến </a:t>
            </a:r>
            <a:r>
              <a:rPr lang="en-US" sz="2000" b="0" dirty="0" err="1"/>
              <a:t>Khôi</a:t>
            </a:r>
            <a:r>
              <a:rPr lang="en-US" sz="2000" b="0" dirty="0"/>
              <a:t> 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</a:t>
            </a:r>
            <a:r>
              <a:rPr lang="en-US" sz="2000" b="0" dirty="0" err="1"/>
              <a:t>Đỗ</a:t>
            </a:r>
            <a:r>
              <a:rPr lang="en-US" sz="2000" b="0" dirty="0"/>
              <a:t> Đức Long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</a:t>
            </a:r>
            <a:r>
              <a:rPr lang="en-US" sz="2000" b="0" dirty="0" err="1"/>
              <a:t>Trần</a:t>
            </a:r>
            <a:r>
              <a:rPr lang="en-US" sz="2000" b="0" dirty="0"/>
              <a:t> Quang Minh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Bùi Vũ Đức Nghĩa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Phan </a:t>
            </a:r>
            <a:r>
              <a:rPr lang="en-US" sz="2000" b="0" dirty="0" err="1"/>
              <a:t>Trọng</a:t>
            </a:r>
            <a:r>
              <a:rPr lang="en-US" sz="2000" b="0" dirty="0"/>
              <a:t> Đức</a:t>
            </a:r>
          </a:p>
          <a:p>
            <a:endParaRPr lang="en-US" sz="2000" b="0" dirty="0"/>
          </a:p>
          <a:p>
            <a:r>
              <a:rPr lang="en-US" sz="2000" b="0" dirty="0"/>
              <a:t>	 	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5018B-7452-EA35-AD20-FC7361EB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F53AA-B0D4-2760-BCAB-822B9935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C5A5B5E-A8AA-AFB9-BC9E-6B4EFD1E90D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🏠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túc</a:t>
            </a:r>
            <a:r>
              <a:rPr lang="en-US" b="1" dirty="0"/>
              <a:t> </a:t>
            </a:r>
            <a:r>
              <a:rPr lang="en-US" b="1" dirty="0" err="1"/>
              <a:t>xá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Q</a:t>
            </a:r>
            <a:r>
              <a:rPr lang="vi-VN" dirty="0" err="1"/>
              <a:t>uản</a:t>
            </a:r>
            <a:r>
              <a:rPr lang="vi-VN" dirty="0"/>
              <a:t> lý thủ công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Sai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   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C32310-C541-967A-F3A4-59C329CAD0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2996" y="1406526"/>
            <a:ext cx="5445125" cy="4656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túc</a:t>
            </a:r>
            <a:r>
              <a:rPr lang="en-US" b="1" dirty="0"/>
              <a:t> </a:t>
            </a:r>
            <a:r>
              <a:rPr lang="en-US" b="1" dirty="0" err="1"/>
              <a:t>xá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ký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đồng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22972D-C85B-DCC6-DC64-A5B9460709F8}"/>
              </a:ext>
            </a:extLst>
          </p:cNvPr>
          <p:cNvSpPr/>
          <p:nvPr/>
        </p:nvSpPr>
        <p:spPr>
          <a:xfrm>
            <a:off x="4517366" y="2456140"/>
            <a:ext cx="1578634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27344E-377D-94AD-A37B-C136E2C0CF9C}"/>
              </a:ext>
            </a:extLst>
          </p:cNvPr>
          <p:cNvSpPr/>
          <p:nvPr/>
        </p:nvSpPr>
        <p:spPr>
          <a:xfrm>
            <a:off x="5423679" y="3663175"/>
            <a:ext cx="672321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96B70A-CA71-D355-1EC8-55D41313ECC8}"/>
              </a:ext>
            </a:extLst>
          </p:cNvPr>
          <p:cNvSpPr/>
          <p:nvPr/>
        </p:nvSpPr>
        <p:spPr>
          <a:xfrm>
            <a:off x="5423678" y="5015133"/>
            <a:ext cx="672321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3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967F0-D85E-115D-3CFE-2ECD5872FB58}"/>
              </a:ext>
            </a:extLst>
          </p:cNvPr>
          <p:cNvGrpSpPr/>
          <p:nvPr/>
        </p:nvGrpSpPr>
        <p:grpSpPr>
          <a:xfrm>
            <a:off x="1054535" y="1600200"/>
            <a:ext cx="3657600" cy="3657600"/>
            <a:chOff x="3702844" y="909075"/>
            <a:chExt cx="4786312" cy="503985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031D3F0-6EBE-CB05-23BE-0D40FE108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844" y="909075"/>
              <a:ext cx="4786312" cy="5039851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F54703-7970-C599-CB71-38F7BCD99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907" y="1994345"/>
              <a:ext cx="2826027" cy="2795108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4146218-9405-D56C-9AAC-CCDAC2831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336" y="1224452"/>
              <a:ext cx="2689982" cy="2696166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4" name="TextBox 1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4981137" y="1225927"/>
            <a:ext cx="58840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4"/>
                </a:solidFill>
              </a:rPr>
              <a:t>OUR GOAL</a:t>
            </a:r>
          </a:p>
          <a:p>
            <a:endParaRPr lang="en-US" sz="2400" dirty="0"/>
          </a:p>
          <a:p>
            <a:r>
              <a:rPr lang="vi-VN" sz="2400" dirty="0"/>
              <a:t>Tối ưu nguồn lực, hạn chế những công việc thủ công cho nhân viên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r>
              <a:rPr lang="vi-VN" sz="2400" dirty="0"/>
              <a:t>Nâng cao trải nghiệm sống &amp; học tập cho sinh viên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r>
              <a:rPr lang="vi-VN" sz="2400" dirty="0"/>
              <a:t>Quản lý minh bạch, chuyên nghiệp, hiện đại</a:t>
            </a: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DBA-769D-E02B-0628-8A14306E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4BD-A1C6-5279-8712-C4E43CC8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Quy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B2B3-771D-C0F1-1CB8-0A3E8B8B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C797C767-1189-F34C-3763-9D88E9CF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18" y="934720"/>
            <a:ext cx="2991165" cy="537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605D9-4245-318F-038C-E5CF952D1FE7}"/>
              </a:ext>
            </a:extLst>
          </p:cNvPr>
          <p:cNvSpPr txBox="1"/>
          <p:nvPr/>
        </p:nvSpPr>
        <p:spPr>
          <a:xfrm>
            <a:off x="338736" y="934720"/>
            <a:ext cx="285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FA90-7965-4E46-DDB2-657F2C2C0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B917-6AE7-AE1E-1DB6-231B6D71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EDEC-CADD-86F5-B266-92752C23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1FA7A-2DFE-9D23-60B0-0402D88C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84" y="850242"/>
            <a:ext cx="4513632" cy="53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4942-5B4D-43EF-D1B5-99DBAF84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7A73-A60C-6C6B-3A81-FAF4F8EB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–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6288B-A65B-70C7-4658-1F325B3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C44101B-7396-5D12-F39B-A13C2673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47" y="831549"/>
            <a:ext cx="4894306" cy="552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878F2-04E8-AEEE-8A6C-859074F3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E07F-463A-C93A-AC7F-271D664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BDBD-B836-2D51-6A68-F988EBB1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716A3-2A23-8A61-F298-36A12B83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806685"/>
            <a:ext cx="7111999" cy="52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F33A-8CE3-AD91-1E9C-B941B19D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2660-A396-EB46-52D6-4290B518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–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8EC08-491B-38C0-35DF-78AEAFCC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65274-1C65-2A34-DF2A-E58F58B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50" y="868943"/>
            <a:ext cx="8729500" cy="51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381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Tw Cen MT</vt:lpstr>
      <vt:lpstr>Office Theme</vt:lpstr>
      <vt:lpstr>PowerPoint Presentation</vt:lpstr>
      <vt:lpstr>PowerPoint Presentation</vt:lpstr>
      <vt:lpstr>1. Giới thiệu đề tài</vt:lpstr>
      <vt:lpstr>1. Giới thiệu đề tài</vt:lpstr>
      <vt:lpstr>2. Quy trình nghiệp vụ</vt:lpstr>
      <vt:lpstr>3.1. Ca sử dụng tổng quát</vt:lpstr>
      <vt:lpstr>3.2. Ca sử dụng phân rã – Quản lý phòng</vt:lpstr>
      <vt:lpstr>3.3. Ca sử dụng phân rã – Đăng kí phòng</vt:lpstr>
      <vt:lpstr>4.1. Mô hình hóa cấu trúc – Quản lý phòng</vt:lpstr>
      <vt:lpstr>4.2. Mô hình hóa cấu trúc – Đăng kí phòng</vt:lpstr>
      <vt:lpstr>5. Mô hình hóa tương tác – Đăng kí phòng</vt:lpstr>
      <vt:lpstr>6. Sơ đồ máy trạng thái</vt:lpstr>
      <vt:lpstr>7. Kiến trúc tổng thể của hệ thống</vt:lpstr>
      <vt:lpstr>8. Thiết kế ERD</vt:lpstr>
      <vt:lpstr>9.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Bui Vu Duc Nghia 20224883</cp:lastModifiedBy>
  <cp:revision>20</cp:revision>
  <dcterms:created xsi:type="dcterms:W3CDTF">2021-05-28T04:32:29Z</dcterms:created>
  <dcterms:modified xsi:type="dcterms:W3CDTF">2025-05-23T09:05:41Z</dcterms:modified>
</cp:coreProperties>
</file>